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07" r:id="rId2"/>
    <p:sldId id="338" r:id="rId3"/>
    <p:sldId id="337" r:id="rId4"/>
    <p:sldId id="341" r:id="rId5"/>
    <p:sldId id="339" r:id="rId6"/>
    <p:sldId id="340" r:id="rId7"/>
    <p:sldId id="343" r:id="rId8"/>
    <p:sldId id="345" r:id="rId9"/>
    <p:sldId id="346" r:id="rId10"/>
    <p:sldId id="347" r:id="rId11"/>
    <p:sldId id="344" r:id="rId12"/>
  </p:sldIdLst>
  <p:sldSz cx="9144000" cy="6858000" type="screen4x3"/>
  <p:notesSz cx="7099300" cy="102346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ras Light ITC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ras Light ITC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ras Light ITC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ras Light ITC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ras Light ITC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ras Light ITC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ras Light ITC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ras Light ITC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ras Light ITC" pitchFamily="34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A110E8F1-5405-46EE-BC7E-48C2E379F5A1}">
          <p14:sldIdLst>
            <p14:sldId id="307"/>
            <p14:sldId id="338"/>
            <p14:sldId id="337"/>
            <p14:sldId id="341"/>
            <p14:sldId id="339"/>
            <p14:sldId id="340"/>
            <p14:sldId id="343"/>
            <p14:sldId id="345"/>
            <p14:sldId id="346"/>
            <p14:sldId id="347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1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47"/>
    <a:srgbClr val="000068"/>
    <a:srgbClr val="000086"/>
    <a:srgbClr val="CC99FF"/>
    <a:srgbClr val="707994"/>
    <a:srgbClr val="F3F3F7"/>
    <a:srgbClr val="C9C9D9"/>
    <a:srgbClr val="00008E"/>
    <a:srgbClr val="000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94" autoAdjust="0"/>
  </p:normalViewPr>
  <p:slideViewPr>
    <p:cSldViewPr showGuides="1">
      <p:cViewPr varScale="1">
        <p:scale>
          <a:sx n="78" d="100"/>
          <a:sy n="78" d="100"/>
        </p:scale>
        <p:origin x="1507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6" d="100"/>
          <a:sy n="76" d="100"/>
        </p:scale>
        <p:origin x="-3318" y="-108"/>
      </p:cViewPr>
      <p:guideLst>
        <p:guide orient="horz" pos="3221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3"/>
            <a:ext cx="3076251" cy="511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8497" tIns="49248" rIns="98497" bIns="49248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353" y="3"/>
            <a:ext cx="3076251" cy="511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8497" tIns="49248" rIns="98497" bIns="4924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21812"/>
            <a:ext cx="3076251" cy="511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8497" tIns="49248" rIns="98497" bIns="49248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353" y="9721812"/>
            <a:ext cx="3076251" cy="511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8497" tIns="49248" rIns="98497" bIns="4924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11C4217-ACC0-4646-B485-5A91E3880D4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48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3"/>
            <a:ext cx="3076251" cy="511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8497" tIns="49248" rIns="98497" bIns="49248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353" y="3"/>
            <a:ext cx="3076251" cy="511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8497" tIns="49248" rIns="98497" bIns="4924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9013" y="765175"/>
            <a:ext cx="5121275" cy="384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952" y="4862556"/>
            <a:ext cx="5677404" cy="46036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8497" tIns="49248" rIns="98497" bIns="492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95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1812"/>
            <a:ext cx="3076251" cy="511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8497" tIns="49248" rIns="98497" bIns="49248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95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353" y="9721812"/>
            <a:ext cx="3076251" cy="511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8497" tIns="49248" rIns="98497" bIns="4924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A3CA73A-801C-41A8-AAE8-1B7626E539A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761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BC4EEF-E741-4A4E-AFD5-5B1EBE927D70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52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58CC0F-1564-4578-AE0A-F0E26A38B422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305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C1001E-C9AC-4E76-B48C-0F2BE5D1E3B2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305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4D487D-470F-4913-A6F6-DAA28516D1EE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617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43764B-B6F3-486A-B156-4AF0A5611015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49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A7FFAA-B9EC-4238-A5CA-49B155542C6B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762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605059-CC43-40AF-A3D5-CFEA40E39B3C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817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A8814B-D112-4414-9A9F-10D31AF41D9D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06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B08DA-866B-4E76-A284-111C76CC5FCE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668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27DDCA-9B25-4CC0-96B4-DA8D561F7BBB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616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AD4B7-34E4-4EBE-BB9B-DB957FA4D0B1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825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A2895243-B6B6-429D-A131-C538D6481EF8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7" Type="http://schemas.openxmlformats.org/officeDocument/2006/relationships/image" Target="../media/image23.png"/><Relationship Id="rId2" Type="http://schemas.microsoft.com/office/2007/relationships/media" Target="../media/media3.wmv"/><Relationship Id="rId1" Type="http://schemas.openxmlformats.org/officeDocument/2006/relationships/tags" Target="../tags/tag18.xml"/><Relationship Id="rId6" Type="http://schemas.openxmlformats.org/officeDocument/2006/relationships/image" Target="../media/image21.pn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1.xml"/><Relationship Id="rId7" Type="http://schemas.openxmlformats.org/officeDocument/2006/relationships/image" Target="../media/image25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4.pn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11.png"/><Relationship Id="rId3" Type="http://schemas.openxmlformats.org/officeDocument/2006/relationships/tags" Target="../tags/tag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9.png"/><Relationship Id="rId5" Type="http://schemas.openxmlformats.org/officeDocument/2006/relationships/tags" Target="../tags/tag8.xml"/><Relationship Id="rId10" Type="http://schemas.openxmlformats.org/officeDocument/2006/relationships/image" Target="../media/image8.png"/><Relationship Id="rId4" Type="http://schemas.openxmlformats.org/officeDocument/2006/relationships/tags" Target="../tags/tag7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wmv"/><Relationship Id="rId7" Type="http://schemas.openxmlformats.org/officeDocument/2006/relationships/image" Target="../media/image18.png"/><Relationship Id="rId2" Type="http://schemas.microsoft.com/office/2007/relationships/media" Target="../media/media1.wmv"/><Relationship Id="rId1" Type="http://schemas.openxmlformats.org/officeDocument/2006/relationships/tags" Target="../tags/tag14.xml"/><Relationship Id="rId6" Type="http://schemas.openxmlformats.org/officeDocument/2006/relationships/image" Target="../media/image17.pn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7.png"/><Relationship Id="rId5" Type="http://schemas.openxmlformats.org/officeDocument/2006/relationships/image" Target="../media/image19.jp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wmv"/><Relationship Id="rId7" Type="http://schemas.openxmlformats.org/officeDocument/2006/relationships/image" Target="../media/image22.png"/><Relationship Id="rId2" Type="http://schemas.microsoft.com/office/2007/relationships/media" Target="../media/media2.wmv"/><Relationship Id="rId1" Type="http://schemas.openxmlformats.org/officeDocument/2006/relationships/tags" Target="../tags/tag17.xml"/><Relationship Id="rId6" Type="http://schemas.openxmlformats.org/officeDocument/2006/relationships/image" Target="../media/image21.pn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79512" y="188640"/>
            <a:ext cx="8784976" cy="6480720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algn="ctr">
              <a:buNone/>
            </a:pPr>
            <a:endParaRPr lang="en-GB" sz="1000" b="1" dirty="0"/>
          </a:p>
          <a:p>
            <a:pPr marL="0" indent="0" algn="ctr">
              <a:buNone/>
            </a:pPr>
            <a:endParaRPr lang="en-GB" sz="1000" b="1" dirty="0"/>
          </a:p>
          <a:p>
            <a:pPr marL="0" indent="0" algn="ctr">
              <a:buNone/>
            </a:pPr>
            <a:endParaRPr lang="en-GB" sz="1000" b="1" dirty="0"/>
          </a:p>
          <a:p>
            <a:pPr marL="0" indent="0" algn="ctr">
              <a:buNone/>
            </a:pPr>
            <a:endParaRPr lang="en-GB" sz="1000" b="1" dirty="0"/>
          </a:p>
          <a:p>
            <a:pPr marL="0" indent="0" algn="ctr">
              <a:buNone/>
            </a:pPr>
            <a:endParaRPr lang="en-GB" sz="1000" b="1" dirty="0"/>
          </a:p>
          <a:p>
            <a:pPr algn="ctr">
              <a:buNone/>
            </a:pPr>
            <a:endParaRPr lang="en-GB" sz="2000" b="1" dirty="0">
              <a:solidFill>
                <a:srgbClr val="002147"/>
              </a:solidFill>
            </a:endParaRPr>
          </a:p>
          <a:p>
            <a:pPr algn="ctr">
              <a:buNone/>
            </a:pPr>
            <a:r>
              <a:rPr lang="en-GB" sz="2800" b="1" dirty="0">
                <a:solidFill>
                  <a:srgbClr val="002147"/>
                </a:solidFill>
              </a:rPr>
              <a:t>Case Study in Scientific Computing</a:t>
            </a:r>
          </a:p>
          <a:p>
            <a:pPr algn="ctr">
              <a:buNone/>
            </a:pPr>
            <a:endParaRPr lang="en-GB" sz="1400" b="1" dirty="0">
              <a:solidFill>
                <a:srgbClr val="002147"/>
              </a:solidFill>
            </a:endParaRPr>
          </a:p>
          <a:p>
            <a:pPr algn="ctr">
              <a:buNone/>
            </a:pPr>
            <a:endParaRPr lang="en-GB" sz="1000" b="1" dirty="0">
              <a:solidFill>
                <a:srgbClr val="002147"/>
              </a:solidFill>
            </a:endParaRPr>
          </a:p>
          <a:p>
            <a:pPr algn="ctr">
              <a:buNone/>
            </a:pPr>
            <a:endParaRPr lang="en-GB" sz="1000" b="1" dirty="0">
              <a:solidFill>
                <a:srgbClr val="002147"/>
              </a:solidFill>
            </a:endParaRPr>
          </a:p>
          <a:p>
            <a:pPr algn="ctr">
              <a:buNone/>
            </a:pPr>
            <a:endParaRPr lang="en-GB" sz="2800" b="1" dirty="0">
              <a:solidFill>
                <a:srgbClr val="002147"/>
              </a:solidFill>
            </a:endParaRPr>
          </a:p>
          <a:p>
            <a:pPr algn="ctr">
              <a:buNone/>
            </a:pPr>
            <a:endParaRPr lang="en-GB" sz="2800" b="1" dirty="0">
              <a:solidFill>
                <a:srgbClr val="002147"/>
              </a:solidFill>
            </a:endParaRPr>
          </a:p>
          <a:p>
            <a:pPr algn="ctr">
              <a:buNone/>
            </a:pPr>
            <a:endParaRPr lang="en-GB" sz="2800" b="1" dirty="0">
              <a:solidFill>
                <a:srgbClr val="002147"/>
              </a:solidFill>
            </a:endParaRPr>
          </a:p>
          <a:p>
            <a:pPr algn="ctr">
              <a:buNone/>
            </a:pPr>
            <a:endParaRPr lang="en-GB" sz="2800" b="1" dirty="0">
              <a:solidFill>
                <a:srgbClr val="002147"/>
              </a:solidFill>
            </a:endParaRPr>
          </a:p>
          <a:p>
            <a:pPr algn="ctr">
              <a:buNone/>
            </a:pPr>
            <a:endParaRPr lang="en-GB" sz="2800" dirty="0"/>
          </a:p>
          <a:p>
            <a:pPr algn="ctr">
              <a:buNone/>
            </a:pPr>
            <a:r>
              <a:rPr lang="en-GB" sz="2800" dirty="0"/>
              <a:t>By Brady, Georgia and Markus</a:t>
            </a:r>
          </a:p>
          <a:p>
            <a:pPr marL="0" indent="0" algn="ctr">
              <a:buNone/>
            </a:pPr>
            <a:endParaRPr lang="en-GB" sz="3000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756" y="264417"/>
            <a:ext cx="2584450" cy="808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9" y="266700"/>
            <a:ext cx="1679161" cy="85503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77305C1-2A8F-4C11-B4C9-9101F68833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420888"/>
            <a:ext cx="4104456" cy="25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88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Visualisation of Results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FB826A6-42AC-4DD7-8985-639637B199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63" y="5601241"/>
            <a:ext cx="6188553" cy="310985"/>
          </a:xfrm>
          <a:prstGeom prst="rect">
            <a:avLst/>
          </a:prstGeom>
        </p:spPr>
      </p:pic>
      <p:pic>
        <p:nvPicPr>
          <p:cNvPr id="2" name="Heat">
            <a:hlinkClick r:id="" action="ppaction://media"/>
            <a:extLst>
              <a:ext uri="{FF2B5EF4-FFF2-40B4-BE49-F238E27FC236}">
                <a16:creationId xmlns:a16="http://schemas.microsoft.com/office/drawing/2014/main" id="{7BC574CE-600A-4998-8518-DA3580C7482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22804" y="1196752"/>
            <a:ext cx="3734469" cy="373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5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Test to Validate Implementation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1F9D9F3-FDDD-4F0F-B09A-7AD7F26E53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14" y="2228134"/>
            <a:ext cx="6947799" cy="195532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EE7BADB9-E06B-4156-8BEF-141C699FB0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71" y="1359691"/>
            <a:ext cx="7415471" cy="51028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02E97249-0316-40BB-95AE-DA28CA4CCC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414320"/>
            <a:ext cx="6818068" cy="166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74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Problem 1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17" y="1526336"/>
            <a:ext cx="7369843" cy="206604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397ACD8-DC8A-4B9C-BB94-AA5E85E9CB9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642" y="4365105"/>
            <a:ext cx="1427302" cy="1257835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A07B04A0-1A1D-4D46-8CF3-0EC6D703567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28" y="4320848"/>
            <a:ext cx="2248610" cy="124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51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Numerical Method for Problem 1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76" name="Grafik 75">
            <a:extLst>
              <a:ext uri="{FF2B5EF4-FFF2-40B4-BE49-F238E27FC236}">
                <a16:creationId xmlns:a16="http://schemas.microsoft.com/office/drawing/2014/main" id="{672705A4-547B-4C16-AE39-8C86287276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63" y="1340771"/>
            <a:ext cx="7090242" cy="452562"/>
          </a:xfrm>
          <a:prstGeom prst="rect">
            <a:avLst/>
          </a:prstGeom>
        </p:spPr>
      </p:pic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D4AB1980-7E62-4CDA-9034-E0E701864CCE}"/>
              </a:ext>
            </a:extLst>
          </p:cNvPr>
          <p:cNvCxnSpPr/>
          <p:nvPr/>
        </p:nvCxnSpPr>
        <p:spPr>
          <a:xfrm flipV="1">
            <a:off x="2411760" y="3429000"/>
            <a:ext cx="2160240" cy="216024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BD463AE4-8A9B-4640-B339-A77F6E0099DF}"/>
              </a:ext>
            </a:extLst>
          </p:cNvPr>
          <p:cNvCxnSpPr/>
          <p:nvPr/>
        </p:nvCxnSpPr>
        <p:spPr>
          <a:xfrm flipV="1">
            <a:off x="2651697" y="3457084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B8114E6F-EB84-4D01-92A3-A5C1C4B2072B}"/>
              </a:ext>
            </a:extLst>
          </p:cNvPr>
          <p:cNvCxnSpPr/>
          <p:nvPr/>
        </p:nvCxnSpPr>
        <p:spPr>
          <a:xfrm flipV="1">
            <a:off x="2902038" y="3471126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B7F982AE-8EE1-4677-98CB-63B575DB71C5}"/>
              </a:ext>
            </a:extLst>
          </p:cNvPr>
          <p:cNvCxnSpPr/>
          <p:nvPr/>
        </p:nvCxnSpPr>
        <p:spPr>
          <a:xfrm flipV="1">
            <a:off x="3251943" y="3429000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93085C05-105E-40F4-9E67-0A3F43577600}"/>
              </a:ext>
            </a:extLst>
          </p:cNvPr>
          <p:cNvCxnSpPr/>
          <p:nvPr/>
        </p:nvCxnSpPr>
        <p:spPr>
          <a:xfrm flipV="1">
            <a:off x="3491880" y="3457084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A00A7696-DCD3-4426-AA46-8482E829E438}"/>
              </a:ext>
            </a:extLst>
          </p:cNvPr>
          <p:cNvCxnSpPr/>
          <p:nvPr/>
        </p:nvCxnSpPr>
        <p:spPr>
          <a:xfrm flipV="1">
            <a:off x="3742221" y="3471126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3FC1334A-6184-4B6C-BB60-9BA2812AD2BB}"/>
              </a:ext>
            </a:extLst>
          </p:cNvPr>
          <p:cNvCxnSpPr>
            <a:cxnSpLocks/>
          </p:cNvCxnSpPr>
          <p:nvPr/>
        </p:nvCxnSpPr>
        <p:spPr>
          <a:xfrm flipV="1">
            <a:off x="4096165" y="3457084"/>
            <a:ext cx="2064646" cy="211245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Gerader Verbinder 92">
            <a:extLst>
              <a:ext uri="{FF2B5EF4-FFF2-40B4-BE49-F238E27FC236}">
                <a16:creationId xmlns:a16="http://schemas.microsoft.com/office/drawing/2014/main" id="{024EE462-D75F-4DF2-85A1-801D561D601D}"/>
              </a:ext>
            </a:extLst>
          </p:cNvPr>
          <p:cNvCxnSpPr/>
          <p:nvPr/>
        </p:nvCxnSpPr>
        <p:spPr>
          <a:xfrm flipV="1">
            <a:off x="4336102" y="3437386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AA47E7D3-D88A-4039-8F9C-D38EF85DF70E}"/>
              </a:ext>
            </a:extLst>
          </p:cNvPr>
          <p:cNvCxnSpPr/>
          <p:nvPr/>
        </p:nvCxnSpPr>
        <p:spPr>
          <a:xfrm flipV="1">
            <a:off x="4586443" y="3451428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34460E0C-9E48-4A73-9E42-D915ABCDF2E3}"/>
              </a:ext>
            </a:extLst>
          </p:cNvPr>
          <p:cNvCxnSpPr>
            <a:cxnSpLocks/>
          </p:cNvCxnSpPr>
          <p:nvPr/>
        </p:nvCxnSpPr>
        <p:spPr>
          <a:xfrm flipV="1">
            <a:off x="2411760" y="5583584"/>
            <a:ext cx="4349366" cy="47782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0235C8EE-4F01-48D1-B3AB-37C7A0713F73}"/>
              </a:ext>
            </a:extLst>
          </p:cNvPr>
          <p:cNvCxnSpPr/>
          <p:nvPr/>
        </p:nvCxnSpPr>
        <p:spPr>
          <a:xfrm flipV="1">
            <a:off x="2411760" y="2996952"/>
            <a:ext cx="0" cy="2614716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20FB204F-2D8E-4118-A1FD-43284EAABB46}"/>
              </a:ext>
            </a:extLst>
          </p:cNvPr>
          <p:cNvCxnSpPr/>
          <p:nvPr/>
        </p:nvCxnSpPr>
        <p:spPr>
          <a:xfrm flipV="1">
            <a:off x="2526047" y="5424572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D94D9F36-C76D-4E75-9AF6-EBE0E046DF67}"/>
              </a:ext>
            </a:extLst>
          </p:cNvPr>
          <p:cNvCxnSpPr/>
          <p:nvPr/>
        </p:nvCxnSpPr>
        <p:spPr>
          <a:xfrm flipV="1">
            <a:off x="2684804" y="5234958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FB2F0225-E185-4424-B593-431A02D8B08A}"/>
              </a:ext>
            </a:extLst>
          </p:cNvPr>
          <p:cNvCxnSpPr/>
          <p:nvPr/>
        </p:nvCxnSpPr>
        <p:spPr>
          <a:xfrm flipV="1">
            <a:off x="2872628" y="5045344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029741CB-DB46-4D1E-B31C-91E4C79B9CCF}"/>
              </a:ext>
            </a:extLst>
          </p:cNvPr>
          <p:cNvCxnSpPr/>
          <p:nvPr/>
        </p:nvCxnSpPr>
        <p:spPr>
          <a:xfrm flipV="1">
            <a:off x="3088455" y="4879692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85BBA879-80B9-4F55-910D-FBE6F62F4D20}"/>
              </a:ext>
            </a:extLst>
          </p:cNvPr>
          <p:cNvCxnSpPr/>
          <p:nvPr/>
        </p:nvCxnSpPr>
        <p:spPr>
          <a:xfrm flipV="1">
            <a:off x="3247212" y="4690078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F77A3EE3-EC01-4A2F-8D23-C1A54B32FD19}"/>
              </a:ext>
            </a:extLst>
          </p:cNvPr>
          <p:cNvCxnSpPr/>
          <p:nvPr/>
        </p:nvCxnSpPr>
        <p:spPr>
          <a:xfrm flipV="1">
            <a:off x="3435036" y="4500464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ED2EA546-2801-4DCF-94C8-CA3375E5A217}"/>
              </a:ext>
            </a:extLst>
          </p:cNvPr>
          <p:cNvCxnSpPr/>
          <p:nvPr/>
        </p:nvCxnSpPr>
        <p:spPr>
          <a:xfrm flipV="1">
            <a:off x="3614428" y="4347539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Gerader Verbinder 109">
            <a:extLst>
              <a:ext uri="{FF2B5EF4-FFF2-40B4-BE49-F238E27FC236}">
                <a16:creationId xmlns:a16="http://schemas.microsoft.com/office/drawing/2014/main" id="{EFEF9290-2FA2-42D5-AF8A-9B461F67B9C0}"/>
              </a:ext>
            </a:extLst>
          </p:cNvPr>
          <p:cNvCxnSpPr/>
          <p:nvPr/>
        </p:nvCxnSpPr>
        <p:spPr>
          <a:xfrm flipV="1">
            <a:off x="3773185" y="4157925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8054901A-2C37-4274-A2A3-B34DA0677356}"/>
              </a:ext>
            </a:extLst>
          </p:cNvPr>
          <p:cNvCxnSpPr/>
          <p:nvPr/>
        </p:nvCxnSpPr>
        <p:spPr>
          <a:xfrm flipV="1">
            <a:off x="3961009" y="3968311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Gerader Verbinder 111">
            <a:extLst>
              <a:ext uri="{FF2B5EF4-FFF2-40B4-BE49-F238E27FC236}">
                <a16:creationId xmlns:a16="http://schemas.microsoft.com/office/drawing/2014/main" id="{41264732-035B-485C-9274-3FCC85DFA2B0}"/>
              </a:ext>
            </a:extLst>
          </p:cNvPr>
          <p:cNvCxnSpPr/>
          <p:nvPr/>
        </p:nvCxnSpPr>
        <p:spPr>
          <a:xfrm flipV="1">
            <a:off x="4146508" y="3831526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id="{377D401C-7F33-4334-BACC-5429DF1F13AC}"/>
              </a:ext>
            </a:extLst>
          </p:cNvPr>
          <p:cNvCxnSpPr/>
          <p:nvPr/>
        </p:nvCxnSpPr>
        <p:spPr>
          <a:xfrm flipV="1">
            <a:off x="4269868" y="3694742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D23B5AA4-3C4B-427C-8987-5C1E2AE0A51B}"/>
              </a:ext>
            </a:extLst>
          </p:cNvPr>
          <p:cNvCxnSpPr/>
          <p:nvPr/>
        </p:nvCxnSpPr>
        <p:spPr>
          <a:xfrm flipV="1">
            <a:off x="4428262" y="3526347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Gerader Verbinder 115">
            <a:extLst>
              <a:ext uri="{FF2B5EF4-FFF2-40B4-BE49-F238E27FC236}">
                <a16:creationId xmlns:a16="http://schemas.microsoft.com/office/drawing/2014/main" id="{26036BF4-87A7-4E57-A09D-5AFFDFA08B66}"/>
              </a:ext>
            </a:extLst>
          </p:cNvPr>
          <p:cNvCxnSpPr/>
          <p:nvPr/>
        </p:nvCxnSpPr>
        <p:spPr>
          <a:xfrm flipV="1">
            <a:off x="4864562" y="3437386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3854F91E-815D-46A3-A6DA-E8843CA4D3F9}"/>
              </a:ext>
            </a:extLst>
          </p:cNvPr>
          <p:cNvCxnSpPr/>
          <p:nvPr/>
        </p:nvCxnSpPr>
        <p:spPr>
          <a:xfrm flipV="1">
            <a:off x="5122912" y="3417688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FD47048E-1324-4311-B00A-6E0FB2121704}"/>
              </a:ext>
            </a:extLst>
          </p:cNvPr>
          <p:cNvCxnSpPr/>
          <p:nvPr/>
        </p:nvCxnSpPr>
        <p:spPr>
          <a:xfrm flipV="1">
            <a:off x="5358764" y="3426172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Gerader Verbinder 118">
            <a:extLst>
              <a:ext uri="{FF2B5EF4-FFF2-40B4-BE49-F238E27FC236}">
                <a16:creationId xmlns:a16="http://schemas.microsoft.com/office/drawing/2014/main" id="{57239149-0407-4305-92E5-AD6551329794}"/>
              </a:ext>
            </a:extLst>
          </p:cNvPr>
          <p:cNvCxnSpPr>
            <a:cxnSpLocks/>
          </p:cNvCxnSpPr>
          <p:nvPr/>
        </p:nvCxnSpPr>
        <p:spPr>
          <a:xfrm flipV="1">
            <a:off x="5634726" y="3437386"/>
            <a:ext cx="2133616" cy="211057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Gerader Verbinder 119">
            <a:extLst>
              <a:ext uri="{FF2B5EF4-FFF2-40B4-BE49-F238E27FC236}">
                <a16:creationId xmlns:a16="http://schemas.microsoft.com/office/drawing/2014/main" id="{19F42FBF-0869-4123-BAD1-36EC1C0F3C76}"/>
              </a:ext>
            </a:extLst>
          </p:cNvPr>
          <p:cNvCxnSpPr/>
          <p:nvPr/>
        </p:nvCxnSpPr>
        <p:spPr>
          <a:xfrm flipV="1">
            <a:off x="5859377" y="3416323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Gerader Verbinder 120">
            <a:extLst>
              <a:ext uri="{FF2B5EF4-FFF2-40B4-BE49-F238E27FC236}">
                <a16:creationId xmlns:a16="http://schemas.microsoft.com/office/drawing/2014/main" id="{24A8185D-14AB-4C06-BF03-96220329C2A9}"/>
              </a:ext>
            </a:extLst>
          </p:cNvPr>
          <p:cNvCxnSpPr/>
          <p:nvPr/>
        </p:nvCxnSpPr>
        <p:spPr>
          <a:xfrm flipV="1">
            <a:off x="6085771" y="3416323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Gerader Verbinder 121">
            <a:extLst>
              <a:ext uri="{FF2B5EF4-FFF2-40B4-BE49-F238E27FC236}">
                <a16:creationId xmlns:a16="http://schemas.microsoft.com/office/drawing/2014/main" id="{8A4EA17B-2C78-4498-BA6D-8F73FF15A445}"/>
              </a:ext>
            </a:extLst>
          </p:cNvPr>
          <p:cNvCxnSpPr/>
          <p:nvPr/>
        </p:nvCxnSpPr>
        <p:spPr>
          <a:xfrm flipV="1">
            <a:off x="6304006" y="3406460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84A69007-9618-488E-BFEF-10236EAB0BCC}"/>
              </a:ext>
            </a:extLst>
          </p:cNvPr>
          <p:cNvCxnSpPr/>
          <p:nvPr/>
        </p:nvCxnSpPr>
        <p:spPr>
          <a:xfrm flipV="1">
            <a:off x="6507792" y="3426172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5" name="Grafik 124">
            <a:extLst>
              <a:ext uri="{FF2B5EF4-FFF2-40B4-BE49-F238E27FC236}">
                <a16:creationId xmlns:a16="http://schemas.microsoft.com/office/drawing/2014/main" id="{E387E3CB-C1F5-4E65-892E-85DBEF7C3A7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41" y="2715820"/>
            <a:ext cx="79238" cy="160000"/>
          </a:xfrm>
          <a:prstGeom prst="rect">
            <a:avLst/>
          </a:prstGeom>
        </p:spPr>
      </p:pic>
      <p:pic>
        <p:nvPicPr>
          <p:cNvPr id="127" name="Grafik 126">
            <a:extLst>
              <a:ext uri="{FF2B5EF4-FFF2-40B4-BE49-F238E27FC236}">
                <a16:creationId xmlns:a16="http://schemas.microsoft.com/office/drawing/2014/main" id="{4163DE83-55A4-4A4B-8CB6-E735498B0BA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69" y="5520834"/>
            <a:ext cx="128000" cy="114286"/>
          </a:xfrm>
          <a:prstGeom prst="rect">
            <a:avLst/>
          </a:prstGeom>
        </p:spPr>
      </p:pic>
      <p:pic>
        <p:nvPicPr>
          <p:cNvPr id="129" name="Grafik 128">
            <a:extLst>
              <a:ext uri="{FF2B5EF4-FFF2-40B4-BE49-F238E27FC236}">
                <a16:creationId xmlns:a16="http://schemas.microsoft.com/office/drawing/2014/main" id="{636B7F95-972A-4E88-BE0D-E75F63EB81F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71" y="3207438"/>
            <a:ext cx="118857" cy="163048"/>
          </a:xfrm>
          <a:prstGeom prst="rect">
            <a:avLst/>
          </a:prstGeom>
        </p:spPr>
      </p:pic>
      <p:cxnSp>
        <p:nvCxnSpPr>
          <p:cNvPr id="131" name="Gerader Verbinder 130">
            <a:extLst>
              <a:ext uri="{FF2B5EF4-FFF2-40B4-BE49-F238E27FC236}">
                <a16:creationId xmlns:a16="http://schemas.microsoft.com/office/drawing/2014/main" id="{C678AA3A-E13B-46A5-9042-91A834748A1F}"/>
              </a:ext>
            </a:extLst>
          </p:cNvPr>
          <p:cNvCxnSpPr/>
          <p:nvPr/>
        </p:nvCxnSpPr>
        <p:spPr>
          <a:xfrm>
            <a:off x="2282881" y="5293330"/>
            <a:ext cx="2577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Gerader Verbinder 132">
            <a:extLst>
              <a:ext uri="{FF2B5EF4-FFF2-40B4-BE49-F238E27FC236}">
                <a16:creationId xmlns:a16="http://schemas.microsoft.com/office/drawing/2014/main" id="{C453C50E-76C6-4BAD-8186-239388AFE510}"/>
              </a:ext>
            </a:extLst>
          </p:cNvPr>
          <p:cNvCxnSpPr/>
          <p:nvPr/>
        </p:nvCxnSpPr>
        <p:spPr>
          <a:xfrm>
            <a:off x="2282881" y="5045344"/>
            <a:ext cx="2577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Gerader Verbinder 133">
            <a:extLst>
              <a:ext uri="{FF2B5EF4-FFF2-40B4-BE49-F238E27FC236}">
                <a16:creationId xmlns:a16="http://schemas.microsoft.com/office/drawing/2014/main" id="{D15EAB80-7760-404E-8754-1CE793D3599A}"/>
              </a:ext>
            </a:extLst>
          </p:cNvPr>
          <p:cNvCxnSpPr/>
          <p:nvPr/>
        </p:nvCxnSpPr>
        <p:spPr>
          <a:xfrm>
            <a:off x="2282881" y="4799220"/>
            <a:ext cx="2577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Gerader Verbinder 134">
            <a:extLst>
              <a:ext uri="{FF2B5EF4-FFF2-40B4-BE49-F238E27FC236}">
                <a16:creationId xmlns:a16="http://schemas.microsoft.com/office/drawing/2014/main" id="{BB28E11F-CE7F-4E8E-A0BF-145AFCC9D8B7}"/>
              </a:ext>
            </a:extLst>
          </p:cNvPr>
          <p:cNvCxnSpPr/>
          <p:nvPr/>
        </p:nvCxnSpPr>
        <p:spPr>
          <a:xfrm>
            <a:off x="2282881" y="4571182"/>
            <a:ext cx="2577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Gerader Verbinder 135">
            <a:extLst>
              <a:ext uri="{FF2B5EF4-FFF2-40B4-BE49-F238E27FC236}">
                <a16:creationId xmlns:a16="http://schemas.microsoft.com/office/drawing/2014/main" id="{4D6E218F-F318-4CE2-BD80-D9C22680AD30}"/>
              </a:ext>
            </a:extLst>
          </p:cNvPr>
          <p:cNvCxnSpPr/>
          <p:nvPr/>
        </p:nvCxnSpPr>
        <p:spPr>
          <a:xfrm>
            <a:off x="2282881" y="4323196"/>
            <a:ext cx="2577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63BEC318-2249-4D03-A881-0C588C222B1F}"/>
              </a:ext>
            </a:extLst>
          </p:cNvPr>
          <p:cNvCxnSpPr/>
          <p:nvPr/>
        </p:nvCxnSpPr>
        <p:spPr>
          <a:xfrm>
            <a:off x="2282881" y="4077072"/>
            <a:ext cx="2577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86B0BD8E-F44A-4CA5-99E0-2CD2EA42087E}"/>
              </a:ext>
            </a:extLst>
          </p:cNvPr>
          <p:cNvCxnSpPr/>
          <p:nvPr/>
        </p:nvCxnSpPr>
        <p:spPr>
          <a:xfrm>
            <a:off x="2282881" y="3864596"/>
            <a:ext cx="2577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Gerader Verbinder 138">
            <a:extLst>
              <a:ext uri="{FF2B5EF4-FFF2-40B4-BE49-F238E27FC236}">
                <a16:creationId xmlns:a16="http://schemas.microsoft.com/office/drawing/2014/main" id="{4D107D9A-D7DC-4222-BA14-ADE15513D5DC}"/>
              </a:ext>
            </a:extLst>
          </p:cNvPr>
          <p:cNvCxnSpPr/>
          <p:nvPr/>
        </p:nvCxnSpPr>
        <p:spPr>
          <a:xfrm>
            <a:off x="2282881" y="3616610"/>
            <a:ext cx="2577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Gerader Verbinder 139">
            <a:extLst>
              <a:ext uri="{FF2B5EF4-FFF2-40B4-BE49-F238E27FC236}">
                <a16:creationId xmlns:a16="http://schemas.microsoft.com/office/drawing/2014/main" id="{7ABD23C3-7719-4FC2-8C6F-9B287C7467DD}"/>
              </a:ext>
            </a:extLst>
          </p:cNvPr>
          <p:cNvCxnSpPr/>
          <p:nvPr/>
        </p:nvCxnSpPr>
        <p:spPr>
          <a:xfrm>
            <a:off x="2282881" y="3370486"/>
            <a:ext cx="2577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3" name="Grafik 142">
            <a:extLst>
              <a:ext uri="{FF2B5EF4-FFF2-40B4-BE49-F238E27FC236}">
                <a16:creationId xmlns:a16="http://schemas.microsoft.com/office/drawing/2014/main" id="{0B99E9FC-33F5-4425-BC19-1F224F4A4CF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103" y="4067309"/>
            <a:ext cx="247466" cy="223023"/>
          </a:xfrm>
          <a:prstGeom prst="rect">
            <a:avLst/>
          </a:prstGeom>
        </p:spPr>
      </p:pic>
      <p:pic>
        <p:nvPicPr>
          <p:cNvPr id="151" name="Grafik 150">
            <a:extLst>
              <a:ext uri="{FF2B5EF4-FFF2-40B4-BE49-F238E27FC236}">
                <a16:creationId xmlns:a16="http://schemas.microsoft.com/office/drawing/2014/main" id="{8E977CA8-E6EC-4C25-8C9C-CA9338112C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319" y="3003423"/>
            <a:ext cx="186118" cy="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75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Numerical Method for Problem 1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21" y="1402814"/>
            <a:ext cx="7206128" cy="472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14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Derived Finite Difference Scheme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81" y="1385893"/>
            <a:ext cx="7387679" cy="2544091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BB04A374-7BA4-409A-97A8-B4C20177238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71" y="4422368"/>
            <a:ext cx="6519662" cy="130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37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Implementation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65" y="2336654"/>
            <a:ext cx="6194428" cy="218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Visualisation of Results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78C5B5A-EF45-4372-8D2B-23AB23878F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635" y="5624341"/>
            <a:ext cx="4165968" cy="252931"/>
          </a:xfrm>
          <a:prstGeom prst="rect">
            <a:avLst/>
          </a:prstGeom>
        </p:spPr>
      </p:pic>
      <p:pic>
        <p:nvPicPr>
          <p:cNvPr id="23" name="Flat_3D (1)">
            <a:hlinkClick r:id="" action="ppaction://media"/>
            <a:extLst>
              <a:ext uri="{FF2B5EF4-FFF2-40B4-BE49-F238E27FC236}">
                <a16:creationId xmlns:a16="http://schemas.microsoft.com/office/drawing/2014/main" id="{E6F48163-1A9C-4966-9220-3E7A1E1C428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64858" y="1358226"/>
            <a:ext cx="3387280" cy="338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2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3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Visualisation of Results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4EB9CFD-32E7-4345-AB6E-1A3EF9FFD2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88" y="1102027"/>
            <a:ext cx="5152311" cy="4508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78C5B5A-EF45-4372-8D2B-23AB23878F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635" y="5624341"/>
            <a:ext cx="4165968" cy="25293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ABF19F2-2B93-4F89-BB1D-FB8B419F659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321995"/>
            <a:ext cx="894435" cy="18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33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Visualisation of Results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FB826A6-42AC-4DD7-8985-639637B199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63" y="5601241"/>
            <a:ext cx="6188553" cy="310985"/>
          </a:xfrm>
          <a:prstGeom prst="rect">
            <a:avLst/>
          </a:prstGeom>
        </p:spPr>
      </p:pic>
      <p:pic>
        <p:nvPicPr>
          <p:cNvPr id="17" name="Heat3D">
            <a:hlinkClick r:id="" action="ppaction://media"/>
            <a:extLst>
              <a:ext uri="{FF2B5EF4-FFF2-40B4-BE49-F238E27FC236}">
                <a16:creationId xmlns:a16="http://schemas.microsoft.com/office/drawing/2014/main" id="{91A2E5D3-5F85-431E-BB59-4CBAE684859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55023" y="1052736"/>
            <a:ext cx="3870032" cy="387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3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6.8879"/>
  <p:tag name="ORIGINALWIDTH" val="3232.096"/>
  <p:tag name="LATEXADDIN" val="\documentclass{article}&#10;\usepackage{amsmath}&#10;\pagestyle{empty}&#10;\begin{document}&#10;&#10;$$&#10;\begin{aligned}&#10; \begin{cases}&#10;\gamma \frac{\partial v}{\partial t}(\mathbf{x},t) - \text{div}(\alpha(\mathbf{x}) \nabla v (\mathbf{x},t)) &amp;= 0 \quad \quad \quad \ \ \text{in} \ &#10;\Omega \times [0,T] \\ \\&#10;-\alpha(\mathbf{x}) \nabla v(\mathbf{x},t) \cdot n(\mathbf{x}) &amp;= \beta v(\mathbf{x},t) \quad \text{on} \ \partial \Omega \times [0,T] \\ \\&#10;v(\mathbf{x},0) &amp;= v_0(\mathbf{x}) \quad \quad \text{in} \ \Omega&#10;\end{cases} &#10;\end{aligned} $$&#10;&#10;&#10;&#10;&#10;\end{document}"/>
  <p:tag name="IGUANATEXSIZE" val="20"/>
  <p:tag name="IGUANATEXCURSOR" val="250"/>
  <p:tag name="TRANSPARENCY" val="True"/>
  <p:tag name="FILENAME" val=""/>
  <p:tag name="LATEXENGINEID" val="0"/>
  <p:tag name="TEMPFOLDER" val="C:\Users\Administrator\Documents\iguanate_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5.41"/>
  <p:tag name="ORIGINALWIDTH" val="4164.229"/>
  <p:tag name="LATEXADDIN" val="\documentclass{article}&#10;\usepackage{amsmath, amssymb}&#10;\pagestyle{empty}&#10;\begin{document}&#10;&#10;\begin{itemize}&#10;&#10;\item We then use a \textbf{finite difference scheme} based on the following approximations of the derivative of a differentiable function $f \in C^{1}(D)$.&#10;&#10;\item Forward difference quotient (used for time points $t$): $$f^{\prime}(x) = \frac{f(x+h)-f(x)}{h} + O(h). $$&#10;&#10;\item Centered difference quotients (used for inner spatial points $\mathbf{x} = (x,y)$):&#10;$$f^{\prime}(x) = \frac{f(x+h)-f(x-h)}{2h} + O(h^2). $$&#10;$$ f^{\prime \prime}(x) = \frac{f(x+h)-2f(x)+f(x-h)}{h^2} + O(h^2) $$&#10;&#10;\item Second-order one-sided difference quotient (used for spatial boundary points $\mathbf{x} = (x,y)$):&#10;$$\frac{-3f(x) + 4f(x+h) - f(x+2h)}{2h}. $$&#10;&#10;&#10;&#10;&#10;&#10;&#10;\end{itemize}&#10;&#10;\end{document}"/>
  <p:tag name="IGUANATEXSIZE" val="20"/>
  <p:tag name="IGUANATEXCURSOR" val="575"/>
  <p:tag name="TRANSPARENCY" val="True"/>
  <p:tag name="FILENAME" val=""/>
  <p:tag name="LATEXENGINEID" val="0"/>
  <p:tag name="TEMPFOLDER" val="C:\Users\Administrator\Documents\iguanate_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9.846"/>
  <p:tag name="ORIGINALWIDTH" val="3630.296"/>
  <p:tag name="LATEXADDIN" val="\documentclass{article}&#10;\usepackage{amsmath, amssymb}&#10;\pagestyle{empty}&#10;\begin{document}&#10;&#10;At interior spatial points:&#10;&#10;\begin{align*}&#10;v_{m,n}^{t+1} = v_{m,n}^{t} + \frac{ \tau}{\gamma h^2} &amp;\Big[ \alpha_{m,n}^{t}(v_{m+1,n}^{t} + v_{m-1,n}^{t} -4v_{m,n}^{t} + v_{m,n-1}^{t})\Big]&#10;\\&#10;+ \frac{\tau}{4 \gamma h^2 } &amp;\Big[ (\alpha_{m+1,n}^{t} - \alpha_{m-1,n}^{t})(v_{m+1,n}^{t} - v_{m-1,n}^{t}) \Big]&#10;\\&#10; + \frac{\tau}{4 \gamma h^2 } &amp;\Big[ (\alpha_{m,n+1}^{t} - \alpha_{m,n-1}^{t})(v_{m,n+1}^{t} - v_{m,n-1}^{t})   \Big].&#10;\end{align*}&#10;&#10;&#10;&#10;&#10;\end{document}"/>
  <p:tag name="IGUANATEXSIZE" val="20"/>
  <p:tag name="IGUANATEXCURSOR" val="170"/>
  <p:tag name="TRANSPARENCY" val="True"/>
  <p:tag name="FILENAME" val=""/>
  <p:tag name="LATEXENGINEID" val="0"/>
  <p:tag name="TEMPFOLDER" val="C:\Users\Administrator\Documents\iguanate_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5,9205"/>
  <p:tag name="ORIGINALWIDTH" val="3208,099"/>
  <p:tag name="LATEXADDIN" val="\documentclass{article}&#10;\usepackage{amsmath, amssymb}&#10;\pagestyle{empty}&#10;\begin{document}&#10;&#10;At boundary x = 0 (analogous for other three boundaries):&#10;&#10;$$ v_{0,n}^{t} = \frac{v_{2,n}^{t}-4v_{1,n}^{t}}{-3-\frac{2h\beta}{\alpha_{0,n}^{t}}}. $$&#10;&#10;\end{document}"/>
  <p:tag name="IGUANATEXSIZE" val="20"/>
  <p:tag name="IGUANATEXCURSOR" val="2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8.1365"/>
  <p:tag name="ORIGINALWIDTH" val="2586.427"/>
  <p:tag name="LATEXADDIN" val="\documentclass{article}&#10;\usepackage{amsmath, amssymb}&#10;\pagestyle{empty}&#10;\begin{document}&#10;&#10;\begin{itemize}&#10;&#10;\item We first implemented our scheme in \newline approximately $150$ lines of \textbf{Python}.&#10;&#10;\item To speed things up, we also implemented \newline the scheme in \textbf{Julia}.&#10;&#10;\item We also experimented a bit with \textbf{MATLAB}.&#10;&#10;\end{itemize}&#10;&#10;\end{document}"/>
  <p:tag name="IGUANATEXSIZE" val="20"/>
  <p:tag name="IGUANATEXCURSOR" val="342"/>
  <p:tag name="TRANSPARENCY" val="True"/>
  <p:tag name="FILENAME" val=""/>
  <p:tag name="LATEXENGINEID" val="0"/>
  <p:tag name="TEMPFOLDER" val="C:\Users\Administrator\Documents\iguanate_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049,494"/>
  <p:tag name="LATEXADDIN" val="\documentclass{article}&#10;\usepackage{amsmath, amssymb}&#10;\pagestyle{empty}&#10;\begin{document}&#10;&#10;&#10;&#10;$\alpha(x,y) = 1$, $\gamma = 1$, $\beta = 1$, $v_0(x,y) = 1$&#10;&#10;&#10;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049,494"/>
  <p:tag name="LATEXADDIN" val="\documentclass{article}&#10;\usepackage{amsmath, amssymb}&#10;\pagestyle{empty}&#10;\begin{document}&#10;&#10;&#10;&#10;$\alpha(x,y) = 1$, $\gamma = 1$, $\beta = 1$, $v_0(x,y) = 1$&#10;&#10;&#10;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39,445"/>
  <p:tag name="LATEXADDIN" val="\documentclass{article}&#10;\usepackage{amsmath, amssymb}&#10;\pagestyle{empty}&#10;\begin{document}&#10;At $t = 1$&#10;&#10;&#10;\end{document}"/>
  <p:tag name="IGUANATEXSIZE" val="20"/>
  <p:tag name="IGUANATEXCURSOR" val="10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3043,12"/>
  <p:tag name="LATEXADDIN" val="\documentclass{article}&#10;\usepackage{amsmath, amssymb}&#10;\pagestyle{empty}&#10;\begin{document}&#10;&#10;&#10;&#10;$\alpha(x,y) = 1$,  $\gamma = 1$, $\beta = 1$, $v_0(x,y) = (x-\frac{1}{2})^2 + (y-\frac{1}{2})^2$&#10;&#10;&#10;&#10;\end{document}"/>
  <p:tag name="IGUANATEXSIZE" val="20"/>
  <p:tag name="IGUANATEXCURSOR" val="11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3043,12"/>
  <p:tag name="LATEXADDIN" val="\documentclass{article}&#10;\usepackage{amsmath, amssymb}&#10;\pagestyle{empty}&#10;\begin{document}&#10;&#10;&#10;&#10;$\alpha(x,y) = 1$,  $\gamma = 1$, $\beta = 1$, $v_0(x,y) = (x-\frac{1}{2})^2 + (y-\frac{1}{2})^2$&#10;&#10;&#10;&#10;\end{document}"/>
  <p:tag name="IGUANATEXSIZE" val="20"/>
  <p:tag name="IGUANATEXCURSOR" val="11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6,8879"/>
  <p:tag name="ORIGINALWIDTH" val="3226,847"/>
  <p:tag name="LATEXADDIN" val="\documentclass{article}&#10;\usepackage{amsmath}&#10;\pagestyle{empty}&#10;\begin{document}&#10;&#10;$$&#10;\begin{aligned}&#10; \begin{cases}&#10;\frac{\partial v}{\partial t}(\mathbf{x},t) - \text{div}( \nabla v (\mathbf{x},t)) &amp;= 0 \quad \quad \quad \quad \quad \text{in} \ &#10;\Omega \times [0,T], \\ \\&#10;\nabla v(\mathbf{x},t) \cdot n(\mathbf{x}) &amp;= 0 \quad \quad \quad \quad \quad \text{on} \ \partial \Omega \times [0,T], \\ \\&#10;v((x,y),0) &amp;= (x-\frac{1}{2})^2 + (y-\frac{1}{2})^2 \quad \quad \ \text{in} \ \Omega.&#10;\end{cases} &#10;\end{aligned} $$&#10;&#10;&#10;&#10;&#10;\end{document}"/>
  <p:tag name="IGUANATEXSIZE" val="20"/>
  <p:tag name="IGUANATEXCURSOR" val="2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5,6731"/>
  <p:tag name="ORIGINALWIDTH" val="701,1624"/>
  <p:tag name="LATEXADDIN" val="\documentclass{article}&#10;\usepackage{amsmath}&#10;\pagestyle{empty}&#10;\begin{document}&#10;&#10;\begin{itemize}&#10;&#10;\item $\beta &gt;0$&#10;&#10;\item $\gamma \geq 0$&#10;&#10;\item $\Omega := [0,1]^2$&#10;&#10;\end{itemize}&#10;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1,9647"/>
  <p:tag name="ORIGINALWIDTH" val="4097,488"/>
  <p:tag name="LATEXADDIN" val="\documentclass{article}&#10;\usepackage{amsmath}&#10;\pagestyle{empty}&#10;\begin{document}&#10;&#10;\begin{itemize}&#10;&#10;\item For $\beta = 0$, $\gamma = 1$, $\alpha(x,y) = 1$ and $v_0(x,y) = (x-\frac{1}{2})^2 + (y-\frac{1}{2})^2$, we arrive at the following system:&#10;&#10;&#10;\end{itemize}&#10;&#10;&#10;\end{document}"/>
  <p:tag name="IGUANATEXSIZE" val="20"/>
  <p:tag name="IGUANATEXCURSOR" val="2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9,6251"/>
  <p:tag name="ORIGINALWIDTH" val="4098,988"/>
  <p:tag name="LATEXADDIN" val="\documentclass{article}&#10;\usepackage{amsmath}&#10;\pagestyle{empty}&#10;\begin{document}&#10;&#10;\begin{itemize}&#10;&#10;\item The boundaries are perfectly isolating, so the solution must converge to the average value&#10;$$ \int_{[0,1]^2} \Big(x-\frac{1}{2}\Big)^2 + \Big(y-\frac{1}{2}\Big)^2 d(x,y) = \frac{1}{6} . $$&#10;&#10;\item \textbf{Our implementation shows the expected convergence behaviour.}&#10;&#10;\end{itemize}&#10;&#10;&#10;&#10;\end{document}"/>
  <p:tag name="IGUANATEXSIZE" val="20"/>
  <p:tag name="IGUANATEXCURSOR" val="21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8,174"/>
  <p:tag name="ORIGINALWIDTH" val="1104,612"/>
  <p:tag name="LATEXADDIN" val="\documentclass{article}&#10;\usepackage{amsmath}&#10;\pagestyle{empty}&#10;\begin{document}&#10;&#10;\begin{itemize}&#10;&#10;\item $\alpha \in C(\bar{\Omega})$&#10;&#10;\item $\alpha(\mathbf{x})&gt;0 \quad \forall \mathbf{x} \in \Omega$&#10;&#10;\item $T &gt; 0 $&#10;&#10;&#10;&#10;&#10;\end{itemize}&#10;&#10;\end{document}"/>
  <p:tag name="IGUANATEXSIZE" val="20"/>
  <p:tag name="IGUANATEXCURSOR" val="18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,2175"/>
  <p:tag name="ORIGINALWIDTH" val="4097,488"/>
  <p:tag name="LATEXADDIN" val="\documentclass{article}&#10;\usepackage{amsmath, amssymb}&#10;\pagestyle{empty}&#10;\begin{document}&#10;&#10;\begin{itemize}&#10;&#10;\item To discretize the problem, we use a uniform grid in space $\mathbf{x}$ with stepsize $h&gt;0$ and in time $t$ with stepsize $\tau &gt;0$. &#10;&#10;&#10;&#10;&#10;&#10;&#10;&#10;\end{itemize}&#10;&#10;\end{document}"/>
  <p:tag name="IGUANATEXSIZE" val="20"/>
  <p:tag name="IGUANATEXCURSOR" val="24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,74016"/>
  <p:tag name="ORIGINALWIDTH" val="38,99512"/>
  <p:tag name="LATEXADDIN" val="\documentclass{article}&#10;\usepackage{amsmath, amssymb}&#10;\pagestyle{empty}&#10;\begin{document}&#10;$t$&#10;&#10;\end{document}"/>
  <p:tag name="IGUANATEXSIZE" val="20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, amssymb}&#10;\pagestyle{empty}&#10;\begin{document}&#10;&#10;$x$&#10;&#10;\end{document}"/>
  <p:tag name="IGUANATEXSIZE" val="20"/>
  <p:tag name="IGUANATEXCURSOR" val="9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, amssymb}&#10;\pagestyle{empty}&#10;\begin{document}&#10;$y$&#10;&#10;\end{document}"/>
  <p:tag name="IGUANATEXSIZE" val="20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0,74244"/>
  <p:tag name="LATEXADDIN" val="\documentclass{article}&#10;\usepackage{amsmath, amssymb}&#10;\pagestyle{empty}&#10;\begin{document}&#10;$\tau$&#10;&#10;\end{document}"/>
  <p:tag name="IGUANATEXSIZE" val="20"/>
  <p:tag name="IGUANATEXCURSOR" val="9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1,49228"/>
  <p:tag name="LATEXADDIN" val="\documentclass{article}&#10;\usepackage{amsmath, amssymb}&#10;\pagestyle{empty}&#10;\begin{document}&#10;$h$&#10;&#10;\end{document}"/>
  <p:tag name="IGUANATEXSIZE" val="20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</Words>
  <Application>Microsoft Office PowerPoint</Application>
  <PresentationFormat>Bildschirmpräsentation (4:3)</PresentationFormat>
  <Paragraphs>56</Paragraphs>
  <Slides>11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Eras Light ITC</vt:lpstr>
      <vt:lpstr>FoundrySterling-Medium</vt:lpstr>
      <vt:lpstr>Default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University of Oxford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miller</dc:creator>
  <cp:lastModifiedBy>Markus Dablander</cp:lastModifiedBy>
  <cp:revision>473</cp:revision>
  <cp:lastPrinted>2014-10-12T14:36:54Z</cp:lastPrinted>
  <dcterms:created xsi:type="dcterms:W3CDTF">2008-03-25T14:36:45Z</dcterms:created>
  <dcterms:modified xsi:type="dcterms:W3CDTF">2020-03-11T17:27:03Z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